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4"/>
  </p:notesMasterIdLst>
  <p:sldIdLst>
    <p:sldId id="256" r:id="rId2"/>
    <p:sldId id="257" r:id="rId3"/>
    <p:sldId id="264" r:id="rId4"/>
    <p:sldId id="265" r:id="rId5"/>
    <p:sldId id="258" r:id="rId6"/>
    <p:sldId id="263" r:id="rId7"/>
    <p:sldId id="259" r:id="rId8"/>
    <p:sldId id="262" r:id="rId9"/>
    <p:sldId id="261" r:id="rId10"/>
    <p:sldId id="260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ABB6"/>
    <a:srgbClr val="D56A46"/>
    <a:srgbClr val="F32F51"/>
    <a:srgbClr val="E63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84762" autoAdjust="0"/>
  </p:normalViewPr>
  <p:slideViewPr>
    <p:cSldViewPr snapToGrid="0">
      <p:cViewPr varScale="1">
        <p:scale>
          <a:sx n="105" d="100"/>
          <a:sy n="105" d="100"/>
        </p:scale>
        <p:origin x="2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2B351-7C52-4740-9991-1B467FFCA6FA}" type="doc">
      <dgm:prSet loTypeId="urn:microsoft.com/office/officeart/2005/8/layout/matrix1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3FA65A4-CE23-984F-AEC4-A4AB86D97916}">
      <dgm:prSet phldrT="[Text]"/>
      <dgm:spPr/>
      <dgm:t>
        <a:bodyPr/>
        <a:lstStyle/>
        <a:p>
          <a:r>
            <a:rPr lang="en-GB" b="1"/>
            <a:t>SWOT ANALYSIS</a:t>
          </a:r>
        </a:p>
      </dgm:t>
    </dgm:pt>
    <dgm:pt modelId="{E98FFBF9-534A-0A4C-9506-2913CC413760}" type="parTrans" cxnId="{E5715F6E-94A6-244B-9165-FECB02D37F41}">
      <dgm:prSet/>
      <dgm:spPr/>
      <dgm:t>
        <a:bodyPr/>
        <a:lstStyle/>
        <a:p>
          <a:endParaRPr lang="en-GB"/>
        </a:p>
      </dgm:t>
    </dgm:pt>
    <dgm:pt modelId="{E8263360-0512-BF45-A406-110865494DA0}" type="sibTrans" cxnId="{E5715F6E-94A6-244B-9165-FECB02D37F41}">
      <dgm:prSet/>
      <dgm:spPr/>
      <dgm:t>
        <a:bodyPr/>
        <a:lstStyle/>
        <a:p>
          <a:endParaRPr lang="en-GB"/>
        </a:p>
      </dgm:t>
    </dgm:pt>
    <dgm:pt modelId="{2E2C2953-5BB0-7044-8F37-BB7D80D3048E}">
      <dgm:prSet phldrT="[Text]"/>
      <dgm:spPr/>
      <dgm:t>
        <a:bodyPr/>
        <a:lstStyle/>
        <a:p>
          <a:pPr algn="ctr"/>
          <a:r>
            <a:rPr lang="en-GB" b="1"/>
            <a:t>Strengths</a:t>
          </a:r>
        </a:p>
        <a:p>
          <a:pPr algn="l"/>
          <a:r>
            <a:rPr lang="en-GB"/>
            <a:t>- Thorough knowledge of ChamSys</a:t>
          </a:r>
        </a:p>
        <a:p>
          <a:pPr algn="l"/>
          <a:r>
            <a:rPr lang="en-GB"/>
            <a:t>- Reliabilty</a:t>
          </a:r>
        </a:p>
        <a:p>
          <a:pPr algn="l"/>
          <a:r>
            <a:rPr lang="en-GB"/>
            <a:t>- Basic understanding of live sound setups</a:t>
          </a:r>
        </a:p>
        <a:p>
          <a:pPr algn="l"/>
          <a:r>
            <a:rPr lang="en-GB"/>
            <a:t>- Adaptability and problem solving </a:t>
          </a:r>
        </a:p>
      </dgm:t>
    </dgm:pt>
    <dgm:pt modelId="{E517FE49-C583-0B40-8563-28EB2B1CD1BA}" type="parTrans" cxnId="{215461FC-7D78-F640-867F-039A2B52D753}">
      <dgm:prSet/>
      <dgm:spPr/>
      <dgm:t>
        <a:bodyPr/>
        <a:lstStyle/>
        <a:p>
          <a:endParaRPr lang="en-GB"/>
        </a:p>
      </dgm:t>
    </dgm:pt>
    <dgm:pt modelId="{BCEC9D7A-FCB7-DB40-9B51-42D243369873}" type="sibTrans" cxnId="{215461FC-7D78-F640-867F-039A2B52D753}">
      <dgm:prSet/>
      <dgm:spPr/>
      <dgm:t>
        <a:bodyPr/>
        <a:lstStyle/>
        <a:p>
          <a:endParaRPr lang="en-GB"/>
        </a:p>
      </dgm:t>
    </dgm:pt>
    <dgm:pt modelId="{F6B457C0-994A-054C-921A-7D83B1F15291}">
      <dgm:prSet phldrT="[Text]"/>
      <dgm:spPr/>
      <dgm:t>
        <a:bodyPr/>
        <a:lstStyle/>
        <a:p>
          <a:pPr algn="ctr"/>
          <a:r>
            <a:rPr lang="en-GB" b="1"/>
            <a:t>Weaknesses</a:t>
          </a:r>
        </a:p>
        <a:p>
          <a:pPr algn="l"/>
          <a:r>
            <a:rPr lang="en-GB"/>
            <a:t>- Confidence</a:t>
          </a:r>
        </a:p>
        <a:p>
          <a:pPr algn="l"/>
          <a:r>
            <a:rPr lang="en-GB"/>
            <a:t>- Limited knowledge of other lighting softwares</a:t>
          </a:r>
        </a:p>
        <a:p>
          <a:pPr algn="l"/>
          <a:r>
            <a:rPr lang="en-GB"/>
            <a:t>- Sound operation</a:t>
          </a:r>
        </a:p>
      </dgm:t>
    </dgm:pt>
    <dgm:pt modelId="{1ABA4209-EF00-AD4D-A667-FF2BC75F8C15}" type="parTrans" cxnId="{9217A970-41B7-2248-BA74-1D66DE6A7CF9}">
      <dgm:prSet/>
      <dgm:spPr/>
      <dgm:t>
        <a:bodyPr/>
        <a:lstStyle/>
        <a:p>
          <a:endParaRPr lang="en-GB"/>
        </a:p>
      </dgm:t>
    </dgm:pt>
    <dgm:pt modelId="{B26467EC-D0AC-AF49-9425-4E58CF42AFEC}" type="sibTrans" cxnId="{9217A970-41B7-2248-BA74-1D66DE6A7CF9}">
      <dgm:prSet/>
      <dgm:spPr/>
      <dgm:t>
        <a:bodyPr/>
        <a:lstStyle/>
        <a:p>
          <a:endParaRPr lang="en-GB"/>
        </a:p>
      </dgm:t>
    </dgm:pt>
    <dgm:pt modelId="{AE59EFC9-4DBE-1246-8939-D8B4034DE5FE}">
      <dgm:prSet phldrT="[Text]"/>
      <dgm:spPr/>
      <dgm:t>
        <a:bodyPr/>
        <a:lstStyle/>
        <a:p>
          <a:pPr algn="ctr"/>
          <a:r>
            <a:rPr lang="en-GB" b="1"/>
            <a:t>Opportunities</a:t>
          </a:r>
        </a:p>
        <a:p>
          <a:pPr algn="l"/>
          <a:r>
            <a:rPr lang="en-GB"/>
            <a:t>- Broaden my knowledge across other lighting softwares</a:t>
          </a:r>
        </a:p>
        <a:p>
          <a:pPr algn="l"/>
          <a:r>
            <a:rPr lang="en-GB"/>
            <a:t>- Gain contacts and a network in the industry</a:t>
          </a:r>
        </a:p>
        <a:p>
          <a:pPr algn="l"/>
          <a:r>
            <a:rPr lang="en-GB"/>
            <a:t>- Learn industry standard practices</a:t>
          </a:r>
        </a:p>
        <a:p>
          <a:pPr algn="l"/>
          <a:r>
            <a:rPr lang="en-GB"/>
            <a:t>- Develop a portfolio I can proceed with into my career</a:t>
          </a:r>
        </a:p>
        <a:p>
          <a:pPr algn="ctr"/>
          <a:endParaRPr lang="en-GB"/>
        </a:p>
      </dgm:t>
    </dgm:pt>
    <dgm:pt modelId="{087A7042-4494-EB4B-90FA-1FE066E8A7B2}" type="parTrans" cxnId="{73C71BC2-1EDC-4640-96C9-579E916239BC}">
      <dgm:prSet/>
      <dgm:spPr/>
      <dgm:t>
        <a:bodyPr/>
        <a:lstStyle/>
        <a:p>
          <a:endParaRPr lang="en-GB"/>
        </a:p>
      </dgm:t>
    </dgm:pt>
    <dgm:pt modelId="{230E6143-D3BA-E547-945B-2062B51018F4}" type="sibTrans" cxnId="{73C71BC2-1EDC-4640-96C9-579E916239BC}">
      <dgm:prSet/>
      <dgm:spPr/>
      <dgm:t>
        <a:bodyPr/>
        <a:lstStyle/>
        <a:p>
          <a:endParaRPr lang="en-GB"/>
        </a:p>
      </dgm:t>
    </dgm:pt>
    <dgm:pt modelId="{D002FD07-7A41-8D44-B664-5AC4B22FE471}">
      <dgm:prSet phldrT="[Text]"/>
      <dgm:spPr/>
      <dgm:t>
        <a:bodyPr/>
        <a:lstStyle/>
        <a:p>
          <a:pPr algn="ctr"/>
          <a:r>
            <a:rPr lang="en-GB" b="1" dirty="0"/>
            <a:t>Threats</a:t>
          </a:r>
        </a:p>
        <a:p>
          <a:pPr algn="l"/>
          <a:r>
            <a:rPr lang="en-GB" b="1" dirty="0"/>
            <a:t>- </a:t>
          </a:r>
          <a:r>
            <a:rPr lang="en-GB" b="0" dirty="0"/>
            <a:t>Difficulty finding external placements</a:t>
          </a:r>
          <a:endParaRPr lang="en-GB" b="1" dirty="0"/>
        </a:p>
        <a:p>
          <a:pPr algn="l"/>
          <a:r>
            <a:rPr lang="en-GB" b="1" dirty="0"/>
            <a:t>- </a:t>
          </a:r>
          <a:r>
            <a:rPr lang="en-GB" b="0" dirty="0"/>
            <a:t>Communication difficulties</a:t>
          </a:r>
          <a:endParaRPr lang="en-GB" b="1" dirty="0"/>
        </a:p>
        <a:p>
          <a:pPr algn="l"/>
          <a:r>
            <a:rPr lang="en-GB" b="1" dirty="0"/>
            <a:t>- </a:t>
          </a:r>
          <a:r>
            <a:rPr lang="en-GB" b="0" dirty="0"/>
            <a:t>Scheduling conflicts</a:t>
          </a:r>
          <a:endParaRPr lang="en-GB" dirty="0"/>
        </a:p>
        <a:p>
          <a:pPr algn="ctr"/>
          <a:endParaRPr lang="en-GB" dirty="0"/>
        </a:p>
      </dgm:t>
    </dgm:pt>
    <dgm:pt modelId="{20D9ADD7-42E8-D144-AAFA-7DDA0FECEDF5}" type="parTrans" cxnId="{290CB855-9E3E-5A40-B6FB-70615F6CD5E5}">
      <dgm:prSet/>
      <dgm:spPr/>
      <dgm:t>
        <a:bodyPr/>
        <a:lstStyle/>
        <a:p>
          <a:endParaRPr lang="en-GB"/>
        </a:p>
      </dgm:t>
    </dgm:pt>
    <dgm:pt modelId="{08178FFD-3D64-6E49-B93E-FC3DA64AD6B0}" type="sibTrans" cxnId="{290CB855-9E3E-5A40-B6FB-70615F6CD5E5}">
      <dgm:prSet/>
      <dgm:spPr/>
      <dgm:t>
        <a:bodyPr/>
        <a:lstStyle/>
        <a:p>
          <a:endParaRPr lang="en-GB"/>
        </a:p>
      </dgm:t>
    </dgm:pt>
    <dgm:pt modelId="{800C7F43-B1C6-544F-8A34-A92A856785FA}" type="pres">
      <dgm:prSet presAssocID="{5DE2B351-7C52-4740-9991-1B467FFCA6F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CDE3EC8-C311-5740-90F2-849CE44185EC}" type="pres">
      <dgm:prSet presAssocID="{5DE2B351-7C52-4740-9991-1B467FFCA6FA}" presName="matrix" presStyleCnt="0"/>
      <dgm:spPr/>
    </dgm:pt>
    <dgm:pt modelId="{FB25575E-8B5D-044C-8BEF-7A29F51A5D31}" type="pres">
      <dgm:prSet presAssocID="{5DE2B351-7C52-4740-9991-1B467FFCA6FA}" presName="tile1" presStyleLbl="node1" presStyleIdx="0" presStyleCnt="4" custScaleY="67526"/>
      <dgm:spPr/>
    </dgm:pt>
    <dgm:pt modelId="{3EF34AB0-33AB-9944-9F80-30CDECE03EA4}" type="pres">
      <dgm:prSet presAssocID="{5DE2B351-7C52-4740-9991-1B467FFCA6F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28E1866-8609-BE45-86C9-68B0DC8F8DC6}" type="pres">
      <dgm:prSet presAssocID="{5DE2B351-7C52-4740-9991-1B467FFCA6FA}" presName="tile2" presStyleLbl="node1" presStyleIdx="1" presStyleCnt="4" custScaleY="67432"/>
      <dgm:spPr/>
    </dgm:pt>
    <dgm:pt modelId="{C0A6F438-2528-574D-A9AA-36113F8881CB}" type="pres">
      <dgm:prSet presAssocID="{5DE2B351-7C52-4740-9991-1B467FFCA6F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853F3E6-F6B7-EB4B-BC89-D46C365D8AE3}" type="pres">
      <dgm:prSet presAssocID="{5DE2B351-7C52-4740-9991-1B467FFCA6FA}" presName="tile3" presStyleLbl="node1" presStyleIdx="2" presStyleCnt="4" custScaleY="78301" custLinFactNeighborY="-32760"/>
      <dgm:spPr/>
    </dgm:pt>
    <dgm:pt modelId="{3E5D11B5-32E4-BF4F-99E3-28724890BF39}" type="pres">
      <dgm:prSet presAssocID="{5DE2B351-7C52-4740-9991-1B467FFCA6F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D91BC46-4B91-C04D-BDA2-E7E282CDFF38}" type="pres">
      <dgm:prSet presAssocID="{5DE2B351-7C52-4740-9991-1B467FFCA6FA}" presName="tile4" presStyleLbl="node1" presStyleIdx="3" presStyleCnt="4" custScaleY="78037" custLinFactNeighborY="-32786"/>
      <dgm:spPr/>
    </dgm:pt>
    <dgm:pt modelId="{31043D2C-CB81-4A47-801C-17A8EB0A360B}" type="pres">
      <dgm:prSet presAssocID="{5DE2B351-7C52-4740-9991-1B467FFCA6F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FF56B0B-09DB-E949-B2B8-84D389A71D91}" type="pres">
      <dgm:prSet presAssocID="{5DE2B351-7C52-4740-9991-1B467FFCA6FA}" presName="centerTile" presStyleLbl="fgShp" presStyleIdx="0" presStyleCnt="1" custScaleY="49109" custLinFactNeighborY="-48193">
        <dgm:presLayoutVars>
          <dgm:chMax val="0"/>
          <dgm:chPref val="0"/>
        </dgm:presLayoutVars>
      </dgm:prSet>
      <dgm:spPr/>
    </dgm:pt>
  </dgm:ptLst>
  <dgm:cxnLst>
    <dgm:cxn modelId="{290CB855-9E3E-5A40-B6FB-70615F6CD5E5}" srcId="{E3FA65A4-CE23-984F-AEC4-A4AB86D97916}" destId="{D002FD07-7A41-8D44-B664-5AC4B22FE471}" srcOrd="3" destOrd="0" parTransId="{20D9ADD7-42E8-D144-AAFA-7DDA0FECEDF5}" sibTransId="{08178FFD-3D64-6E49-B93E-FC3DA64AD6B0}"/>
    <dgm:cxn modelId="{054D2E6D-FA19-A245-AF79-A955491BD285}" type="presOf" srcId="{D002FD07-7A41-8D44-B664-5AC4B22FE471}" destId="{31043D2C-CB81-4A47-801C-17A8EB0A360B}" srcOrd="1" destOrd="0" presId="urn:microsoft.com/office/officeart/2005/8/layout/matrix1"/>
    <dgm:cxn modelId="{E5715F6E-94A6-244B-9165-FECB02D37F41}" srcId="{5DE2B351-7C52-4740-9991-1B467FFCA6FA}" destId="{E3FA65A4-CE23-984F-AEC4-A4AB86D97916}" srcOrd="0" destOrd="0" parTransId="{E98FFBF9-534A-0A4C-9506-2913CC413760}" sibTransId="{E8263360-0512-BF45-A406-110865494DA0}"/>
    <dgm:cxn modelId="{9217A970-41B7-2248-BA74-1D66DE6A7CF9}" srcId="{E3FA65A4-CE23-984F-AEC4-A4AB86D97916}" destId="{F6B457C0-994A-054C-921A-7D83B1F15291}" srcOrd="1" destOrd="0" parTransId="{1ABA4209-EF00-AD4D-A667-FF2BC75F8C15}" sibTransId="{B26467EC-D0AC-AF49-9425-4E58CF42AFEC}"/>
    <dgm:cxn modelId="{C3E73D84-CB7F-9A44-8541-87E3584CC3D5}" type="presOf" srcId="{D002FD07-7A41-8D44-B664-5AC4B22FE471}" destId="{CD91BC46-4B91-C04D-BDA2-E7E282CDFF38}" srcOrd="0" destOrd="0" presId="urn:microsoft.com/office/officeart/2005/8/layout/matrix1"/>
    <dgm:cxn modelId="{200479A2-9392-2E41-9717-41B641B3EACD}" type="presOf" srcId="{2E2C2953-5BB0-7044-8F37-BB7D80D3048E}" destId="{FB25575E-8B5D-044C-8BEF-7A29F51A5D31}" srcOrd="0" destOrd="0" presId="urn:microsoft.com/office/officeart/2005/8/layout/matrix1"/>
    <dgm:cxn modelId="{E5B563B7-BFF9-A542-BA08-875267068EFD}" type="presOf" srcId="{5DE2B351-7C52-4740-9991-1B467FFCA6FA}" destId="{800C7F43-B1C6-544F-8A34-A92A856785FA}" srcOrd="0" destOrd="0" presId="urn:microsoft.com/office/officeart/2005/8/layout/matrix1"/>
    <dgm:cxn modelId="{FFB51BC1-C323-0047-8F46-791EEABFD4E3}" type="presOf" srcId="{AE59EFC9-4DBE-1246-8939-D8B4034DE5FE}" destId="{3E5D11B5-32E4-BF4F-99E3-28724890BF39}" srcOrd="1" destOrd="0" presId="urn:microsoft.com/office/officeart/2005/8/layout/matrix1"/>
    <dgm:cxn modelId="{73C71BC2-1EDC-4640-96C9-579E916239BC}" srcId="{E3FA65A4-CE23-984F-AEC4-A4AB86D97916}" destId="{AE59EFC9-4DBE-1246-8939-D8B4034DE5FE}" srcOrd="2" destOrd="0" parTransId="{087A7042-4494-EB4B-90FA-1FE066E8A7B2}" sibTransId="{230E6143-D3BA-E547-945B-2062B51018F4}"/>
    <dgm:cxn modelId="{5AA95DC2-58C8-4842-A781-6C809C7D9948}" type="presOf" srcId="{E3FA65A4-CE23-984F-AEC4-A4AB86D97916}" destId="{0FF56B0B-09DB-E949-B2B8-84D389A71D91}" srcOrd="0" destOrd="0" presId="urn:microsoft.com/office/officeart/2005/8/layout/matrix1"/>
    <dgm:cxn modelId="{3E88F1CC-36FF-3E43-9FC1-441DA59973D4}" type="presOf" srcId="{F6B457C0-994A-054C-921A-7D83B1F15291}" destId="{828E1866-8609-BE45-86C9-68B0DC8F8DC6}" srcOrd="0" destOrd="0" presId="urn:microsoft.com/office/officeart/2005/8/layout/matrix1"/>
    <dgm:cxn modelId="{0AE473E4-0F6B-1B42-8739-CC794DF26332}" type="presOf" srcId="{F6B457C0-994A-054C-921A-7D83B1F15291}" destId="{C0A6F438-2528-574D-A9AA-36113F8881CB}" srcOrd="1" destOrd="0" presId="urn:microsoft.com/office/officeart/2005/8/layout/matrix1"/>
    <dgm:cxn modelId="{1B26EBF8-1267-864E-A779-D7DC9A19D9BB}" type="presOf" srcId="{AE59EFC9-4DBE-1246-8939-D8B4034DE5FE}" destId="{7853F3E6-F6B7-EB4B-BC89-D46C365D8AE3}" srcOrd="0" destOrd="0" presId="urn:microsoft.com/office/officeart/2005/8/layout/matrix1"/>
    <dgm:cxn modelId="{9E0B48FB-4F75-284F-8A24-F24C6EBE3A54}" type="presOf" srcId="{2E2C2953-5BB0-7044-8F37-BB7D80D3048E}" destId="{3EF34AB0-33AB-9944-9F80-30CDECE03EA4}" srcOrd="1" destOrd="0" presId="urn:microsoft.com/office/officeart/2005/8/layout/matrix1"/>
    <dgm:cxn modelId="{215461FC-7D78-F640-867F-039A2B52D753}" srcId="{E3FA65A4-CE23-984F-AEC4-A4AB86D97916}" destId="{2E2C2953-5BB0-7044-8F37-BB7D80D3048E}" srcOrd="0" destOrd="0" parTransId="{E517FE49-C583-0B40-8563-28EB2B1CD1BA}" sibTransId="{BCEC9D7A-FCB7-DB40-9B51-42D243369873}"/>
    <dgm:cxn modelId="{6AC5FBD1-6A59-F443-87E7-89474E0CE380}" type="presParOf" srcId="{800C7F43-B1C6-544F-8A34-A92A856785FA}" destId="{1CDE3EC8-C311-5740-90F2-849CE44185EC}" srcOrd="0" destOrd="0" presId="urn:microsoft.com/office/officeart/2005/8/layout/matrix1"/>
    <dgm:cxn modelId="{6330C71A-D17F-784D-A8E6-9ADE12713BB2}" type="presParOf" srcId="{1CDE3EC8-C311-5740-90F2-849CE44185EC}" destId="{FB25575E-8B5D-044C-8BEF-7A29F51A5D31}" srcOrd="0" destOrd="0" presId="urn:microsoft.com/office/officeart/2005/8/layout/matrix1"/>
    <dgm:cxn modelId="{1F8B1D9D-26D7-DD41-BDE7-92CCBA5CF99D}" type="presParOf" srcId="{1CDE3EC8-C311-5740-90F2-849CE44185EC}" destId="{3EF34AB0-33AB-9944-9F80-30CDECE03EA4}" srcOrd="1" destOrd="0" presId="urn:microsoft.com/office/officeart/2005/8/layout/matrix1"/>
    <dgm:cxn modelId="{C87930BA-6129-C442-B981-9E3EC861266D}" type="presParOf" srcId="{1CDE3EC8-C311-5740-90F2-849CE44185EC}" destId="{828E1866-8609-BE45-86C9-68B0DC8F8DC6}" srcOrd="2" destOrd="0" presId="urn:microsoft.com/office/officeart/2005/8/layout/matrix1"/>
    <dgm:cxn modelId="{B760A57D-60F4-D344-AF06-DA412FCBBA6D}" type="presParOf" srcId="{1CDE3EC8-C311-5740-90F2-849CE44185EC}" destId="{C0A6F438-2528-574D-A9AA-36113F8881CB}" srcOrd="3" destOrd="0" presId="urn:microsoft.com/office/officeart/2005/8/layout/matrix1"/>
    <dgm:cxn modelId="{BFAC359D-5133-E746-8106-AC09C974D676}" type="presParOf" srcId="{1CDE3EC8-C311-5740-90F2-849CE44185EC}" destId="{7853F3E6-F6B7-EB4B-BC89-D46C365D8AE3}" srcOrd="4" destOrd="0" presId="urn:microsoft.com/office/officeart/2005/8/layout/matrix1"/>
    <dgm:cxn modelId="{39E1C05E-343D-F348-8236-FCEBE492BD00}" type="presParOf" srcId="{1CDE3EC8-C311-5740-90F2-849CE44185EC}" destId="{3E5D11B5-32E4-BF4F-99E3-28724890BF39}" srcOrd="5" destOrd="0" presId="urn:microsoft.com/office/officeart/2005/8/layout/matrix1"/>
    <dgm:cxn modelId="{83A34313-0E4F-4F47-B8A1-1A821E4E0D46}" type="presParOf" srcId="{1CDE3EC8-C311-5740-90F2-849CE44185EC}" destId="{CD91BC46-4B91-C04D-BDA2-E7E282CDFF38}" srcOrd="6" destOrd="0" presId="urn:microsoft.com/office/officeart/2005/8/layout/matrix1"/>
    <dgm:cxn modelId="{BA70EE8B-2ED4-CE43-B06D-976DE2FF4627}" type="presParOf" srcId="{1CDE3EC8-C311-5740-90F2-849CE44185EC}" destId="{31043D2C-CB81-4A47-801C-17A8EB0A360B}" srcOrd="7" destOrd="0" presId="urn:microsoft.com/office/officeart/2005/8/layout/matrix1"/>
    <dgm:cxn modelId="{3CEFC42F-AEF3-C743-B60F-3C3A8E6454FF}" type="presParOf" srcId="{800C7F43-B1C6-544F-8A34-A92A856785FA}" destId="{0FF56B0B-09DB-E949-B2B8-84D389A71D9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5575E-8B5D-044C-8BEF-7A29F51A5D31}">
      <dsp:nvSpPr>
        <dsp:cNvPr id="0" name=""/>
        <dsp:cNvSpPr/>
      </dsp:nvSpPr>
      <dsp:spPr>
        <a:xfrm rot="16200000">
          <a:off x="481216" y="-101740"/>
          <a:ext cx="1892053" cy="2854487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/>
            <a:t>Strengths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Thorough knowledge of ChamSys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Reliabilty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Basic understanding of live sound setups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Adaptability and problem solving </a:t>
          </a:r>
        </a:p>
      </dsp:txBody>
      <dsp:txXfrm rot="5400000">
        <a:off x="0" y="379477"/>
        <a:ext cx="2854487" cy="1419040"/>
      </dsp:txXfrm>
    </dsp:sp>
    <dsp:sp modelId="{828E1866-8609-BE45-86C9-68B0DC8F8DC6}">
      <dsp:nvSpPr>
        <dsp:cNvPr id="0" name=""/>
        <dsp:cNvSpPr/>
      </dsp:nvSpPr>
      <dsp:spPr>
        <a:xfrm>
          <a:off x="2854487" y="380793"/>
          <a:ext cx="2854487" cy="1889419"/>
        </a:xfrm>
        <a:prstGeom prst="round1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/>
            <a:t>Weaknesses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Confidence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Limited knowledge of other lighting softwares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Sound operation</a:t>
          </a:r>
        </a:p>
      </dsp:txBody>
      <dsp:txXfrm>
        <a:off x="2854487" y="380793"/>
        <a:ext cx="2854487" cy="1417064"/>
      </dsp:txXfrm>
    </dsp:sp>
    <dsp:sp modelId="{7853F3E6-F6B7-EB4B-BC89-D46C365D8AE3}">
      <dsp:nvSpPr>
        <dsp:cNvPr id="0" name=""/>
        <dsp:cNvSpPr/>
      </dsp:nvSpPr>
      <dsp:spPr>
        <a:xfrm rot="10800000">
          <a:off x="0" y="2112561"/>
          <a:ext cx="2854487" cy="2193965"/>
        </a:xfrm>
        <a:prstGeom prst="round1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/>
            <a:t>Opportunities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Broaden my knowledge across other lighting softwares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Gain contacts and a network in the industry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Learn industry standard practices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- Develop a portfolio I can proceed with into my career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/>
        </a:p>
      </dsp:txBody>
      <dsp:txXfrm rot="10800000">
        <a:off x="0" y="2661052"/>
        <a:ext cx="2854487" cy="1645473"/>
      </dsp:txXfrm>
    </dsp:sp>
    <dsp:sp modelId="{CD91BC46-4B91-C04D-BDA2-E7E282CDFF38}">
      <dsp:nvSpPr>
        <dsp:cNvPr id="0" name=""/>
        <dsp:cNvSpPr/>
      </dsp:nvSpPr>
      <dsp:spPr>
        <a:xfrm rot="5400000">
          <a:off x="3188447" y="1781571"/>
          <a:ext cx="2186567" cy="2854487"/>
        </a:xfrm>
        <a:prstGeom prst="round1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Threats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- </a:t>
          </a:r>
          <a:r>
            <a:rPr lang="en-GB" sz="1000" b="0" kern="1200" dirty="0"/>
            <a:t>Difficulty finding external placements</a:t>
          </a:r>
          <a:endParaRPr lang="en-GB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- </a:t>
          </a:r>
          <a:r>
            <a:rPr lang="en-GB" sz="1000" b="0" kern="1200" dirty="0"/>
            <a:t>Communication difficulties</a:t>
          </a:r>
          <a:endParaRPr lang="en-GB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- </a:t>
          </a:r>
          <a:r>
            <a:rPr lang="en-GB" sz="1000" b="0" kern="1200" dirty="0"/>
            <a:t>Scheduling conflicts</a:t>
          </a:r>
          <a:endParaRPr lang="en-GB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dirty="0"/>
        </a:p>
      </dsp:txBody>
      <dsp:txXfrm rot="-5400000">
        <a:off x="2854487" y="2662173"/>
        <a:ext cx="2854487" cy="1639925"/>
      </dsp:txXfrm>
    </dsp:sp>
    <dsp:sp modelId="{0FF56B0B-09DB-E949-B2B8-84D389A71D91}">
      <dsp:nvSpPr>
        <dsp:cNvPr id="0" name=""/>
        <dsp:cNvSpPr/>
      </dsp:nvSpPr>
      <dsp:spPr>
        <a:xfrm>
          <a:off x="1998141" y="1782783"/>
          <a:ext cx="1712692" cy="688008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/>
            <a:t>SWOT ANALYSIS</a:t>
          </a:r>
        </a:p>
      </dsp:txBody>
      <dsp:txXfrm>
        <a:off x="2031727" y="1816369"/>
        <a:ext cx="1645520" cy="620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DF538-33AC-BA48-813B-F31ADED2118B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6D0BF-8189-9B41-A765-124582F98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1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off some placements</a:t>
            </a:r>
          </a:p>
          <a:p>
            <a:r>
              <a:rPr lang="en-US" dirty="0"/>
              <a:t>Different venues = diff tech spec, diff light rig, diff software</a:t>
            </a:r>
          </a:p>
          <a:p>
            <a:r>
              <a:rPr lang="en-US" dirty="0"/>
              <a:t>Multiple shows, varied portfolio</a:t>
            </a:r>
          </a:p>
          <a:p>
            <a:r>
              <a:rPr lang="en-US" dirty="0"/>
              <a:t>Ultimate goal – push into freelancing career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6D0BF-8189-9B41-A765-124582F987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4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past 2 years much experience</a:t>
            </a:r>
          </a:p>
          <a:p>
            <a:r>
              <a:rPr lang="en-US" dirty="0"/>
              <a:t>Mostly lighting using </a:t>
            </a:r>
            <a:r>
              <a:rPr lang="en-US" dirty="0" err="1"/>
              <a:t>chamsys</a:t>
            </a:r>
            <a:r>
              <a:rPr lang="en-US" dirty="0"/>
              <a:t> magic q, common industry software</a:t>
            </a:r>
          </a:p>
          <a:p>
            <a:r>
              <a:rPr lang="en-US" dirty="0"/>
              <a:t>Rigging, </a:t>
            </a:r>
            <a:r>
              <a:rPr lang="en-US" dirty="0" err="1"/>
              <a:t>dmx</a:t>
            </a:r>
            <a:r>
              <a:rPr lang="en-US" dirty="0"/>
              <a:t> protocol, health and safety, electrical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6D0BF-8189-9B41-A765-124582F987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9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AA3F8-67F6-DAB1-DFDF-7A67761B2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F424E-FE93-3848-B0FC-7EBEAC4FF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E8CB8-4BA7-5F4D-10D5-4C762541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94446-651C-4580-CBDA-BE7F676A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C887B-050F-27B8-A597-304A3161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5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17C1-4A90-8A6C-20FE-4957E8C4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519E0-045C-1B1E-9535-A038FD5FF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2CCAC-3E91-DA1B-F2BD-ADA40160A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1F41C-7400-286B-51F4-9CC36A82C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DEE8E-AFA2-712C-D0B5-7BDF3DB9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0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648C9-88C9-DB0D-7883-C72EC27E7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348C3-2C85-6AC1-C2CC-F9D4190A8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7C9A8-8A24-39DE-D7B9-C4B8BD3E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8474-AE7B-6814-D37D-AF926419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1F41C-111B-1BEF-9C31-9495ED03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5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72F8A-9396-606B-F7D2-68A68F04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1A199-4373-86D8-F870-8940ECEBC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7F146-AE0F-280D-AD80-99D82B01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D586-C89F-DE57-C309-98BC0F4C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A23B5-5AD7-7EB8-DED6-1158500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3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9296-8F4A-09BE-F5E8-805BB2939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B5429-5990-ADDF-E05F-1835F7548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4796B-36C5-173B-A246-3B6C2816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3A988-759C-D097-1D02-520D38880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D25A3-733E-0B98-87DC-8A6153B1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4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4179-6736-6738-9CA0-1FC5039B9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869F-61E3-F675-CDA7-A29A0D325B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B19C9-3015-B4F2-3EF2-D348D4C5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D4679-94C8-996A-CFB6-357FE2380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38D9F-9EC1-A070-5B5F-3300DCB4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CBBD7-5E2A-890E-20C3-087BDA0B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5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EDB65-7CB6-7EF9-C2C8-47CD6BC3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54789-009D-4689-9A14-426EA1B5D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C7492-B2F6-3A4E-05DC-51C90F0D0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E88FE-B337-F4FD-CE3D-C1DDCAFC9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8EA18-AD15-D037-8503-13FF32337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DCF26-DF1C-ED21-462E-48B8F964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A3A5B-8A86-C9E4-486F-02F83CDD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BF3FD0-C89A-E2D9-F7E1-E537FA61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6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9D72F-D146-DEE7-75A7-0635E3F1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452C3-4289-18EF-03F0-276AAAAC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F6B56-B399-18C2-42CE-31B9DF5E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8F0D9B-48E6-E397-0F23-9B6E02E0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5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89131-8FDC-C54E-1CBD-CC2B04F1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D4640-80CF-26AC-83AF-C078CA8D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F70ED-B3E5-CB6F-E418-3EF3C604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1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524A-2258-3815-8AF7-BC082062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DE4D7-5A62-7E62-42D9-1D9B19F66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E9517-63A2-AD32-C620-F2C010D94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D3BF2-0A1F-8342-B1CF-5F7830E39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09DAC-A1CA-A53C-F2BE-FE0BD73FD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273E7-D711-CA94-F264-CA891C28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6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A273-A54B-86AE-F7F2-096D39F2E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641E-9928-06A4-AA47-7B1725C6E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824D5-76DA-A12E-307B-C2156F94C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E7787-D9D5-7698-79CD-0238E97D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B322F-4CA3-A913-F9F2-FC96794D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CC7A-7F7A-4018-829B-BCADD2C0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7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DE411A-8FE1-150F-FA0A-8C4133E0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669E4-A36B-AEE9-6A5D-853DFFEFC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DAA73-E081-5391-0F49-19DD38B5C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E6284-2002-44EB-9C60-36BBA3E24393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B9EC7-4978-E5F1-CB55-EAD072B11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EC2DA-5ACF-04C6-5CCD-2118A4188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93325-3BB8-431A-AE41-845B56C97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94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699FE5-7E2F-3E05-E2F6-6347227B41AF}"/>
              </a:ext>
            </a:extLst>
          </p:cNvPr>
          <p:cNvSpPr/>
          <p:nvPr/>
        </p:nvSpPr>
        <p:spPr>
          <a:xfrm>
            <a:off x="1054811" y="2967335"/>
            <a:ext cx="10082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oper Black" panose="0208090404030B020404" pitchFamily="18" charset="77"/>
                <a:ea typeface="STXinwei" panose="02010800040101010101" pitchFamily="2" charset="-122"/>
              </a:rPr>
              <a:t>FREELANCE TECHNICIAN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oper Black" panose="0208090404030B020404" pitchFamily="18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47630-53EA-8E54-D94A-DD02F47F6C1A}"/>
              </a:ext>
            </a:extLst>
          </p:cNvPr>
          <p:cNvSpPr/>
          <p:nvPr/>
        </p:nvSpPr>
        <p:spPr>
          <a:xfrm>
            <a:off x="3212261" y="5159190"/>
            <a:ext cx="57674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Final Major Project</a:t>
            </a:r>
          </a:p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Heather Fishwick</a:t>
            </a:r>
          </a:p>
        </p:txBody>
      </p:sp>
    </p:spTree>
    <p:extLst>
      <p:ext uri="{BB962C8B-B14F-4D97-AF65-F5344CB8AC3E}">
        <p14:creationId xmlns:p14="http://schemas.microsoft.com/office/powerpoint/2010/main" val="368944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E61039-649C-F0B5-F662-0D9B9B1FF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D2640-0B78-0CC2-4001-278F5AB7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228600">
                    <a:srgbClr val="E632E8">
                      <a:alpha val="43000"/>
                    </a:srgbClr>
                  </a:glow>
                </a:effectLst>
                <a:latin typeface="Cooper Black" panose="0208090404030B020404" pitchFamily="18" charset="77"/>
              </a:rPr>
              <a:t>PRESENTATION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DEBF697-421B-0704-9E9C-7B94B87C1415}"/>
              </a:ext>
            </a:extLst>
          </p:cNvPr>
          <p:cNvSpPr txBox="1">
            <a:spLocks/>
          </p:cNvSpPr>
          <p:nvPr/>
        </p:nvSpPr>
        <p:spPr>
          <a:xfrm>
            <a:off x="636103" y="2306844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Create a showreel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51CF140-8C9C-1179-A901-B188C99753DB}"/>
              </a:ext>
            </a:extLst>
          </p:cNvPr>
          <p:cNvSpPr txBox="1">
            <a:spLocks/>
          </p:cNvSpPr>
          <p:nvPr/>
        </p:nvSpPr>
        <p:spPr>
          <a:xfrm>
            <a:off x="5793888" y="2311355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Social Media</a:t>
            </a:r>
          </a:p>
        </p:txBody>
      </p:sp>
      <p:pic>
        <p:nvPicPr>
          <p:cNvPr id="1026" name="Picture 2" descr="Davinci Resolve Logo Templates">
            <a:extLst>
              <a:ext uri="{FF2B5EF4-FFF2-40B4-BE49-F238E27FC236}">
                <a16:creationId xmlns:a16="http://schemas.microsoft.com/office/drawing/2014/main" id="{2105AFDD-73B3-3EA9-72B6-9EC75E63A96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01" y="3130756"/>
            <a:ext cx="2169189" cy="216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0CDA1-D3E3-5B79-505B-EDF8F06D9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294" y="3126247"/>
            <a:ext cx="2169188" cy="2169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B2284-3E8D-A892-FB81-EC0FD5EB92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10" t="19294" r="16380" b="19373"/>
          <a:stretch/>
        </p:blipFill>
        <p:spPr>
          <a:xfrm>
            <a:off x="8624811" y="3126247"/>
            <a:ext cx="2352265" cy="21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2A52-6E1F-4B9F-CF13-08135724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accent2">
                      <a:alpha val="60000"/>
                    </a:schemeClr>
                  </a:glow>
                </a:effectLst>
                <a:latin typeface="Cooper Black" panose="0208090404030B020404" pitchFamily="18" charset="77"/>
              </a:rPr>
              <a:t>BIBLIOGRAPHY</a:t>
            </a:r>
            <a:endParaRPr lang="en-US" dirty="0">
              <a:effectLst>
                <a:glow rad="101600">
                  <a:schemeClr val="accent2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FDF4D-DBB1-2063-ECB4-67E9A6211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ts val="1800"/>
              </a:lnSpc>
              <a:spcAft>
                <a:spcPts val="120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Above AVL (2017). 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to Run Lights Live to Music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[online] 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www.youtube.com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Available at: https://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www.youtube.com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watch?v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=Asg6-JWKIoc [Accessed 24 Jan. 2025].</a:t>
            </a:r>
            <a:endParaRPr lang="en-GB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Boles, B. (2023). </a:t>
            </a:r>
            <a:r>
              <a:rPr lang="en-GB" sz="1800" i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the technology industry continues to grow, so does the number of women working in it</a:t>
            </a: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[online] </a:t>
            </a:r>
            <a:r>
              <a:rPr lang="en-GB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www.techuk.org</a:t>
            </a: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Available at: https://</a:t>
            </a:r>
            <a:r>
              <a:rPr lang="en-GB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www.techuk.org</a:t>
            </a: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/resource/as-the-technology-industry-continues-to-grow-so-does-the-number-of-women-working-in-it.html [Accessed 22 Jan. 2025].</a:t>
            </a:r>
            <a:endParaRPr lang="en-GB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Easton, E. and Becket, B. (2021). </a:t>
            </a:r>
            <a:r>
              <a:rPr lang="en-GB" sz="1800" i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Freelancers in the Creative Industries</a:t>
            </a: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[online] Creative Industries Policy &amp; Evidence Centre. Available at: https://</a:t>
            </a:r>
            <a:r>
              <a:rPr lang="en-GB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pec.ac.uk</a:t>
            </a: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/policy-briefings/freelancers-in-the-creative-industries [Accessed 22 Jan. 2025].</a:t>
            </a:r>
            <a:endParaRPr lang="en-GB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Aft>
                <a:spcPts val="120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 Institute of Live Events (2023). 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Pathway to event production | How to become an audio engineer or lighting technician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[online] YouTube. Available at: https://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www.youtube.com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watch?v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=oBQJ3RszWnc [Accessed 24 Jan. 2025].</a:t>
            </a:r>
            <a:endParaRPr lang="en-GB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Aft>
                <a:spcPts val="120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Martin Professional (2020). 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Fundamentals of Lighting Design for Concerts with Craig Rutherford - Webinar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[online] 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www.youtube.com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Available at: https://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www.youtube.com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watch?v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=06rlK5x3xV4 [Accessed 24 Jan. 2025].</a:t>
            </a:r>
            <a:endParaRPr lang="en-GB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Aft>
                <a:spcPts val="1200"/>
              </a:spcAft>
              <a:buNone/>
            </a:pP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Primrose, J. (2005). </a:t>
            </a:r>
            <a:r>
              <a:rPr lang="en-GB" sz="1800" i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Lighting Design - The Process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[online] 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Theatrecrafts.com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Available at: https://</a:t>
            </a:r>
            <a:r>
              <a:rPr lang="en-GB" sz="18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www.theatrecrafts.com</a:t>
            </a:r>
            <a:r>
              <a:rPr lang="en-GB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/pages/home/topics/lighting/lighting-design-process/ [Accessed 24 Jan. 2025].</a:t>
            </a:r>
            <a:endParaRPr lang="en-GB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Big Freelancer Survey 2023. (2023). [online] Freelancers Make Theatre Work, p.8. Available at: https://</a:t>
            </a:r>
            <a:r>
              <a:rPr lang="en-GB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freelancersmaketheatrework.com</a:t>
            </a: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</a:t>
            </a: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-content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/uploads/2023/06/FMTW-Big-Freelancers-Report-2023.pdf [Accessed 22 Jan. 2025].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F9C07A-B5AC-D668-E426-EB6643E26081}"/>
              </a:ext>
            </a:extLst>
          </p:cNvPr>
          <p:cNvSpPr/>
          <p:nvPr/>
        </p:nvSpPr>
        <p:spPr>
          <a:xfrm>
            <a:off x="1636157" y="3044279"/>
            <a:ext cx="89196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oper Black" panose="0208090404030B020404" pitchFamily="18" charset="77"/>
                <a:ea typeface="STXinwei" panose="02010800040101010101" pitchFamily="2" charset="-122"/>
              </a:rPr>
              <a:t>THANK YOU FOR LISTENING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oper Black" panose="0208090404030B0204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047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60AB0-7D6E-F76D-0FD9-4CA39394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228600">
                    <a:srgbClr val="E632E8">
                      <a:alpha val="43000"/>
                    </a:srgbClr>
                  </a:glow>
                </a:effectLst>
                <a:latin typeface="Cooper Black" panose="0208090404030B020404" pitchFamily="18" charset="77"/>
              </a:rPr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96F70-8C28-760A-F0E3-7BA1BC0A3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354" y="3155545"/>
            <a:ext cx="5149645" cy="1966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Put myself out as a freelance live technician, </a:t>
            </a:r>
            <a:r>
              <a:rPr lang="en-US" sz="2400" dirty="0" err="1">
                <a:solidFill>
                  <a:schemeClr val="bg1"/>
                </a:solidFill>
              </a:rPr>
              <a:t>specialising</a:t>
            </a:r>
            <a:r>
              <a:rPr lang="en-US" sz="2400" dirty="0">
                <a:solidFill>
                  <a:schemeClr val="bg1"/>
                </a:solidFill>
              </a:rPr>
              <a:t> in lighting.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Aim to get both internal and external placements covering live music and theatre.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9DE22-851B-5146-90D3-DA8B23E64BE7}"/>
              </a:ext>
            </a:extLst>
          </p:cNvPr>
          <p:cNvSpPr txBox="1"/>
          <p:nvPr/>
        </p:nvSpPr>
        <p:spPr>
          <a:xfrm>
            <a:off x="4602125" y="1506022"/>
            <a:ext cx="298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</a:rPr>
              <a:t>PROJECT AIMS</a:t>
            </a:r>
          </a:p>
        </p:txBody>
      </p:sp>
      <p:pic>
        <p:nvPicPr>
          <p:cNvPr id="1026" name="Picture 2" descr="The Big Freelancer Survey '24 - Why we ...">
            <a:extLst>
              <a:ext uri="{FF2B5EF4-FFF2-40B4-BE49-F238E27FC236}">
                <a16:creationId xmlns:a16="http://schemas.microsoft.com/office/drawing/2014/main" id="{AA772A43-50AB-BC93-9F17-57212B741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b="33442"/>
          <a:stretch/>
        </p:blipFill>
        <p:spPr bwMode="auto">
          <a:xfrm>
            <a:off x="7167718" y="4138743"/>
            <a:ext cx="3367420" cy="109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54814-C2D0-59A4-A5E2-F226E672F95C}"/>
              </a:ext>
            </a:extLst>
          </p:cNvPr>
          <p:cNvSpPr txBox="1"/>
          <p:nvPr/>
        </p:nvSpPr>
        <p:spPr>
          <a:xfrm>
            <a:off x="7123346" y="2910348"/>
            <a:ext cx="38444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chemeClr val="bg1"/>
                </a:solidFill>
              </a:rPr>
              <a:t>32% of the creative industry is self-employed</a:t>
            </a:r>
            <a:endParaRPr lang="en-GB" sz="2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88F4C7-7837-9515-CE10-3ED32C673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6149-2542-9BB0-EB02-EDC13280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228600">
                    <a:srgbClr val="E632E8">
                      <a:alpha val="43000"/>
                    </a:srgbClr>
                  </a:glow>
                </a:effectLst>
                <a:latin typeface="Cooper Black" panose="0208090404030B020404" pitchFamily="18" charset="77"/>
              </a:rPr>
              <a:t>CONTEXT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6CF17-AAA9-9163-6C57-C53F90055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325" y="5883059"/>
            <a:ext cx="4201633" cy="4040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College Productions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C0EAF-2AD5-3569-9D4B-6FE7F1477DC0}"/>
              </a:ext>
            </a:extLst>
          </p:cNvPr>
          <p:cNvSpPr txBox="1"/>
          <p:nvPr/>
        </p:nvSpPr>
        <p:spPr>
          <a:xfrm>
            <a:off x="4602125" y="1506022"/>
            <a:ext cx="298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</a:rPr>
              <a:t>EXPERIENCE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0A29D-B6B8-676D-9F61-285228FD7FC5}"/>
              </a:ext>
            </a:extLst>
          </p:cNvPr>
          <p:cNvSpPr txBox="1"/>
          <p:nvPr/>
        </p:nvSpPr>
        <p:spPr>
          <a:xfrm>
            <a:off x="1873301" y="4871548"/>
            <a:ext cx="118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Our 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920AF-2AC0-025B-5627-3D75A80DC52F}"/>
              </a:ext>
            </a:extLst>
          </p:cNvPr>
          <p:cNvSpPr txBox="1"/>
          <p:nvPr/>
        </p:nvSpPr>
        <p:spPr>
          <a:xfrm>
            <a:off x="4602125" y="4871548"/>
            <a:ext cx="276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Later with Carlisle College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15752-F556-40FD-FD1E-374AA991579C}"/>
              </a:ext>
            </a:extLst>
          </p:cNvPr>
          <p:cNvSpPr txBox="1"/>
          <p:nvPr/>
        </p:nvSpPr>
        <p:spPr>
          <a:xfrm>
            <a:off x="8013893" y="4871548"/>
            <a:ext cx="276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Performing Arts Showcase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F719F7-5751-CF9C-EE09-51A195E9F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4" y="2828260"/>
            <a:ext cx="3149009" cy="1770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702132-672D-04E4-DEE3-2AD38710B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6" b="6084"/>
          <a:stretch/>
        </p:blipFill>
        <p:spPr>
          <a:xfrm>
            <a:off x="8258024" y="2828258"/>
            <a:ext cx="2276205" cy="1858624"/>
          </a:xfrm>
          <a:prstGeom prst="rect">
            <a:avLst/>
          </a:prstGeom>
        </p:spPr>
      </p:pic>
      <p:pic>
        <p:nvPicPr>
          <p:cNvPr id="3" name="HSB Clip">
            <a:hlinkClick r:id="" action="ppaction://media"/>
            <a:extLst>
              <a:ext uri="{FF2B5EF4-FFF2-40B4-BE49-F238E27FC236}">
                <a16:creationId xmlns:a16="http://schemas.microsoft.com/office/drawing/2014/main" id="{72A71931-D0B8-0A74-D237-1A1AAC953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2274" y="2828258"/>
            <a:ext cx="3147451" cy="177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9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build="p"/>
      <p:bldP spid="7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05797-F9FC-AEEA-4B23-EC14D54B7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571A-42BF-12B0-D99B-0AF7A3C3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228600">
                    <a:srgbClr val="E632E8">
                      <a:alpha val="43000"/>
                    </a:srgbClr>
                  </a:glow>
                </a:effectLst>
                <a:latin typeface="Cooper Black" panose="0208090404030B020404" pitchFamily="18" charset="77"/>
              </a:rPr>
              <a:t>CONTEXT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7E243-5B59-CA51-5679-645C169B315C}"/>
              </a:ext>
            </a:extLst>
          </p:cNvPr>
          <p:cNvSpPr txBox="1"/>
          <p:nvPr/>
        </p:nvSpPr>
        <p:spPr>
          <a:xfrm>
            <a:off x="4602125" y="1506022"/>
            <a:ext cx="298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</a:rPr>
              <a:t>EXPERIENCE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F3EB9C0-74DD-3BE0-17D0-378435D1104B}"/>
              </a:ext>
            </a:extLst>
          </p:cNvPr>
          <p:cNvSpPr txBox="1">
            <a:spLocks/>
          </p:cNvSpPr>
          <p:nvPr/>
        </p:nvSpPr>
        <p:spPr>
          <a:xfrm>
            <a:off x="400492" y="6088781"/>
            <a:ext cx="4201633" cy="404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Previous FMP Project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89CA35F-7DB0-FB95-BE5D-8130FC7B86C4}"/>
              </a:ext>
            </a:extLst>
          </p:cNvPr>
          <p:cNvSpPr txBox="1">
            <a:spLocks/>
          </p:cNvSpPr>
          <p:nvPr/>
        </p:nvSpPr>
        <p:spPr>
          <a:xfrm>
            <a:off x="7824576" y="2750273"/>
            <a:ext cx="2174713" cy="404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The Brickyard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858ED-2AD8-D531-2450-045B1FD35C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86" t="8994" r="27671" b="34629"/>
          <a:stretch/>
        </p:blipFill>
        <p:spPr>
          <a:xfrm>
            <a:off x="2388198" y="1711935"/>
            <a:ext cx="2750371" cy="1800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85CFC8-7A46-D283-1805-C44CF3E74E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58" r="20764" b="27372"/>
          <a:stretch/>
        </p:blipFill>
        <p:spPr>
          <a:xfrm>
            <a:off x="2612082" y="3795451"/>
            <a:ext cx="2302601" cy="1785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DC672-CC71-04D2-B853-A2628E271D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747" t="11765" r="39383" b="20470"/>
          <a:stretch/>
        </p:blipFill>
        <p:spPr>
          <a:xfrm>
            <a:off x="400492" y="2729436"/>
            <a:ext cx="1573524" cy="2622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CC1D4-3A04-D2A9-8550-6FCF581628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618" t="7529" r="21424" b="23608"/>
          <a:stretch/>
        </p:blipFill>
        <p:spPr>
          <a:xfrm>
            <a:off x="7053433" y="3169080"/>
            <a:ext cx="3717000" cy="21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876C-0935-F45F-CF60-FCF32863A033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127000">
              <a:srgbClr val="F32F51"/>
            </a:glo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  <a:latin typeface="Cooper Black" panose="0208090404030B020404" pitchFamily="18" charset="77"/>
              </a:rPr>
              <a:t>RESEARCH</a:t>
            </a:r>
            <a:endParaRPr lang="en-US" dirty="0">
              <a:effectLst>
                <a:glow rad="228600">
                  <a:srgbClr val="FF0000">
                    <a:alpha val="40000"/>
                  </a:srgbClr>
                </a:glo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D656B-0EBB-8A69-FA43-03E1080FF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573306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Secondary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56519-8028-CB9C-D2F3-2AEDE21559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Compare industry standard processes for lighting: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Design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Programming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Operation</a:t>
            </a:r>
          </a:p>
          <a:p>
            <a:r>
              <a:rPr lang="en-US" dirty="0">
                <a:solidFill>
                  <a:schemeClr val="bg1"/>
                </a:solidFill>
              </a:rPr>
              <a:t>Technical specifications of theatres</a:t>
            </a:r>
          </a:p>
          <a:p>
            <a:r>
              <a:rPr lang="en-US" dirty="0">
                <a:solidFill>
                  <a:schemeClr val="bg1"/>
                </a:solidFill>
              </a:rPr>
              <a:t>Chauvet Intimidator Spots</a:t>
            </a:r>
          </a:p>
          <a:p>
            <a:r>
              <a:rPr lang="en-US" dirty="0">
                <a:solidFill>
                  <a:schemeClr val="bg1"/>
                </a:solidFill>
              </a:rPr>
              <a:t>Dan Jones Podcast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390BFA-A631-3923-2CAC-2041DB9C7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424082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A5DDF-EA05-0B66-DCEE-257CDFFAB4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Freelancing- Holly Bewley</a:t>
            </a:r>
          </a:p>
        </p:txBody>
      </p:sp>
    </p:spTree>
    <p:extLst>
      <p:ext uri="{BB962C8B-B14F-4D97-AF65-F5344CB8AC3E}">
        <p14:creationId xmlns:p14="http://schemas.microsoft.com/office/powerpoint/2010/main" val="5363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11E50-9FEE-CFD1-E6C8-797EF3234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165"/>
            <a:ext cx="905256" cy="6035675"/>
          </a:xfrm>
        </p:spPr>
        <p:txBody>
          <a:bodyPr vert="vert270"/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rgbClr val="24ABB6">
                      <a:alpha val="60000"/>
                    </a:srgbClr>
                  </a:glow>
                </a:effectLst>
                <a:latin typeface="Cooper Black" panose="0208090404030B020404" pitchFamily="18" charset="77"/>
              </a:rPr>
              <a:t>PROBLEM SOLVING</a:t>
            </a:r>
            <a:endParaRPr lang="en-US" dirty="0">
              <a:effectLst>
                <a:glow rad="101600">
                  <a:srgbClr val="24ABB6">
                    <a:alpha val="60000"/>
                  </a:srgbClr>
                </a:glow>
              </a:effectLst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3453BFB-B9F3-46F5-63D2-3C6FB028A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652139"/>
              </p:ext>
            </p:extLst>
          </p:nvPr>
        </p:nvGraphicFramePr>
        <p:xfrm>
          <a:off x="1925202" y="1063256"/>
          <a:ext cx="5708975" cy="560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E5A3627-3430-1E44-D0AC-FC9A4B7C0CCF}"/>
              </a:ext>
            </a:extLst>
          </p:cNvPr>
          <p:cNvSpPr txBox="1"/>
          <p:nvPr/>
        </p:nvSpPr>
        <p:spPr>
          <a:xfrm>
            <a:off x="8208335" y="2618724"/>
            <a:ext cx="314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 dirty="0">
                <a:solidFill>
                  <a:schemeClr val="bg1"/>
                </a:solidFill>
              </a:rPr>
              <a:t>RESOURCE 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CF9AD-78CC-E0AF-2CA7-4ABB26CD47B6}"/>
              </a:ext>
            </a:extLst>
          </p:cNvPr>
          <p:cNvSpPr txBox="1"/>
          <p:nvPr/>
        </p:nvSpPr>
        <p:spPr>
          <a:xfrm>
            <a:off x="8208335" y="2988056"/>
            <a:ext cx="3059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Chamsys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MagicQ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Lighting Desk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Lighting Rig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Chauvet Intimidator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DMX Cables</a:t>
            </a:r>
          </a:p>
        </p:txBody>
      </p:sp>
    </p:spTree>
    <p:extLst>
      <p:ext uri="{BB962C8B-B14F-4D97-AF65-F5344CB8AC3E}">
        <p14:creationId xmlns:p14="http://schemas.microsoft.com/office/powerpoint/2010/main" val="22829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C645-A46C-2E20-EB03-8313D3880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553243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oper Black" panose="0208090404030B020404" pitchFamily="18" charset="77"/>
              </a:rPr>
              <a:t>PLANNING + PRODUCTION</a:t>
            </a:r>
            <a:endParaRPr lang="en-US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B1FFC7-79C0-50E5-D396-446BE3BFA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7067" r="1961" b="5675"/>
          <a:stretch/>
        </p:blipFill>
        <p:spPr>
          <a:xfrm>
            <a:off x="560832" y="1826069"/>
            <a:ext cx="11070336" cy="3706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2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D1DD0-E90F-2190-AD4B-9F561C21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228600">
                    <a:srgbClr val="D56A46">
                      <a:alpha val="40000"/>
                    </a:srgbClr>
                  </a:glow>
                </a:effectLst>
                <a:latin typeface="Cooper Black" panose="0208090404030B020404" pitchFamily="18" charset="77"/>
              </a:rPr>
              <a:t>PRACTICAL SKILLS</a:t>
            </a:r>
            <a:endParaRPr lang="en-US" dirty="0">
              <a:effectLst>
                <a:glow rad="228600">
                  <a:srgbClr val="D56A46">
                    <a:alpha val="40000"/>
                  </a:srgb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5BB0C-8029-1E4D-A90A-29F59EA5BF5A}"/>
              </a:ext>
            </a:extLst>
          </p:cNvPr>
          <p:cNvSpPr txBox="1"/>
          <p:nvPr/>
        </p:nvSpPr>
        <p:spPr>
          <a:xfrm>
            <a:off x="1288770" y="2893758"/>
            <a:ext cx="29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</a:rPr>
              <a:t>Lighting Software</a:t>
            </a:r>
          </a:p>
          <a:p>
            <a:pPr algn="ctr"/>
            <a:r>
              <a:rPr lang="en-US" b="1" spc="300" dirty="0">
                <a:solidFill>
                  <a:schemeClr val="bg1"/>
                </a:solidFill>
              </a:rPr>
              <a:t>Knowledge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B81BB-10F7-4D37-C98C-D43F28B6A493}"/>
              </a:ext>
            </a:extLst>
          </p:cNvPr>
          <p:cNvSpPr txBox="1"/>
          <p:nvPr/>
        </p:nvSpPr>
        <p:spPr>
          <a:xfrm>
            <a:off x="4602125" y="2893758"/>
            <a:ext cx="298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</a:rPr>
              <a:t>Lighting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2372D-A6DE-8274-C172-F028889B5C1F}"/>
              </a:ext>
            </a:extLst>
          </p:cNvPr>
          <p:cNvSpPr txBox="1"/>
          <p:nvPr/>
        </p:nvSpPr>
        <p:spPr>
          <a:xfrm>
            <a:off x="7797146" y="2893758"/>
            <a:ext cx="298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chemeClr val="bg1"/>
                </a:solidFill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160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F072D-9362-3C73-8297-1C374553A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DC11-1780-399D-F8C4-6D04DE97A1C0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127000">
              <a:srgbClr val="F32F51"/>
            </a:glo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  <a:latin typeface="Cooper Black" panose="0208090404030B020404" pitchFamily="18" charset="77"/>
              </a:rPr>
              <a:t>EVALUATION</a:t>
            </a:r>
            <a:endParaRPr lang="en-US" dirty="0">
              <a:effectLst>
                <a:glow rad="228600">
                  <a:srgbClr val="FF0000">
                    <a:alpha val="40000"/>
                  </a:srgbClr>
                </a:glo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897BF-56B5-C4F8-CA46-8D38011A6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7106" y="2171587"/>
            <a:ext cx="5157787" cy="36845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Reflection after each show</a:t>
            </a:r>
          </a:p>
          <a:p>
            <a:pPr lvl="1"/>
            <a:r>
              <a:rPr lang="en-US" i="1" dirty="0">
                <a:solidFill>
                  <a:schemeClr val="bg1"/>
                </a:solidFill>
              </a:rPr>
              <a:t>What practices should I maintain?</a:t>
            </a:r>
          </a:p>
          <a:p>
            <a:pPr lvl="1"/>
            <a:r>
              <a:rPr lang="en-US" i="1" dirty="0">
                <a:solidFill>
                  <a:schemeClr val="bg1"/>
                </a:solidFill>
              </a:rPr>
              <a:t>What do I need to improve?</a:t>
            </a:r>
          </a:p>
          <a:p>
            <a:r>
              <a:rPr lang="en-US" dirty="0">
                <a:solidFill>
                  <a:schemeClr val="bg1"/>
                </a:solidFill>
              </a:rPr>
              <a:t>Observational feedback from mentors</a:t>
            </a:r>
          </a:p>
          <a:p>
            <a:r>
              <a:rPr lang="en-US" dirty="0">
                <a:solidFill>
                  <a:schemeClr val="bg1"/>
                </a:solidFill>
              </a:rPr>
              <a:t>Peer feedback for college shows</a:t>
            </a:r>
          </a:p>
          <a:p>
            <a:r>
              <a:rPr lang="en-US" dirty="0">
                <a:solidFill>
                  <a:schemeClr val="bg1"/>
                </a:solidFill>
              </a:rPr>
              <a:t>Final Evaluation</a:t>
            </a:r>
          </a:p>
        </p:txBody>
      </p:sp>
    </p:spTree>
    <p:extLst>
      <p:ext uri="{BB962C8B-B14F-4D97-AF65-F5344CB8AC3E}">
        <p14:creationId xmlns:p14="http://schemas.microsoft.com/office/powerpoint/2010/main" val="199006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</TotalTime>
  <Words>644</Words>
  <Application>Microsoft Macintosh PowerPoint</Application>
  <PresentationFormat>Widescreen</PresentationFormat>
  <Paragraphs>92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Cooper Black</vt:lpstr>
      <vt:lpstr>Office Theme</vt:lpstr>
      <vt:lpstr>PowerPoint Presentation</vt:lpstr>
      <vt:lpstr>CONTEXT</vt:lpstr>
      <vt:lpstr>CONTEXT</vt:lpstr>
      <vt:lpstr>CONTEXT</vt:lpstr>
      <vt:lpstr>RESEARCH</vt:lpstr>
      <vt:lpstr>PROBLEM SOLVING</vt:lpstr>
      <vt:lpstr>PLANNING + PRODUCTION</vt:lpstr>
      <vt:lpstr>PRACTICAL SKILLS</vt:lpstr>
      <vt:lpstr>EVALUATION</vt:lpstr>
      <vt:lpstr>PRESENTATION</vt:lpstr>
      <vt:lpstr>BIBLIOGRAPHY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Freelance Technician</dc:title>
  <dc:creator>Heather Fishwick</dc:creator>
  <cp:lastModifiedBy>Microsoft Office User</cp:lastModifiedBy>
  <cp:revision>13</cp:revision>
  <dcterms:created xsi:type="dcterms:W3CDTF">2025-02-24T18:17:24Z</dcterms:created>
  <dcterms:modified xsi:type="dcterms:W3CDTF">2025-02-27T12:02:14Z</dcterms:modified>
</cp:coreProperties>
</file>